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04" d="100"/>
          <a:sy n="104" d="100"/>
        </p:scale>
        <p:origin x="12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6A13-CD35-4FC6-BB79-A3FECAEA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74684A-651C-469F-8497-04BDDF809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55C7CC-5836-46E1-89A3-1F864A0AFB90}"/>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5" name="Footer Placeholder 4">
            <a:extLst>
              <a:ext uri="{FF2B5EF4-FFF2-40B4-BE49-F238E27FC236}">
                <a16:creationId xmlns:a16="http://schemas.microsoft.com/office/drawing/2014/main" id="{5D857498-406F-48EA-8E9B-B89CBA70C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45B4F3-D1D5-434A-809D-BFB9A0BA9E59}"/>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3273651535"/>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E36-793A-4BB0-AFD2-921EC9E50C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B935F6-576D-4BC7-A2E9-4D84948486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2CED56-AB0B-4CA0-A56C-ACCCAD4F9D83}"/>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5" name="Footer Placeholder 4">
            <a:extLst>
              <a:ext uri="{FF2B5EF4-FFF2-40B4-BE49-F238E27FC236}">
                <a16:creationId xmlns:a16="http://schemas.microsoft.com/office/drawing/2014/main" id="{11040D4C-93AA-457F-A9C5-B1E2C9B13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466E2D-BFB0-42EC-B372-9AF6DAF16343}"/>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870478799"/>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7A1DB-3304-48AF-B52B-C3F2D3BC74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830FAD-29C3-422C-9304-DEDD1E4285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31BF23-45E1-4AA0-B576-1C878C00D5C5}"/>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5" name="Footer Placeholder 4">
            <a:extLst>
              <a:ext uri="{FF2B5EF4-FFF2-40B4-BE49-F238E27FC236}">
                <a16:creationId xmlns:a16="http://schemas.microsoft.com/office/drawing/2014/main" id="{BE57D0F4-7262-4969-882C-3162BF22B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D9D44-7D51-4D1D-9482-2661BA79E1E2}"/>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97295234"/>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99CB-037E-4395-995E-5B2A9E51EE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E2BFE6-3D72-422E-BEA8-F339DFFED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CC919-02E2-4A90-8742-2EC5F9A979D1}"/>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5" name="Footer Placeholder 4">
            <a:extLst>
              <a:ext uri="{FF2B5EF4-FFF2-40B4-BE49-F238E27FC236}">
                <a16:creationId xmlns:a16="http://schemas.microsoft.com/office/drawing/2014/main" id="{925DAA0F-C6C9-44A2-9883-045ADFA3B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6AAD6-0081-4025-825A-22269A065AFC}"/>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3462260862"/>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BDF9-A275-4A3D-A881-0FB396525C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87F155-7AF5-43AE-B0E3-A1A1548C1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6584A4-D6E5-4096-B09D-E126C9BF526B}"/>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5" name="Footer Placeholder 4">
            <a:extLst>
              <a:ext uri="{FF2B5EF4-FFF2-40B4-BE49-F238E27FC236}">
                <a16:creationId xmlns:a16="http://schemas.microsoft.com/office/drawing/2014/main" id="{FBABBBEE-DDDC-404B-A17D-156A26013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101751-F5A6-4188-B72B-0B6BDBB41420}"/>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1086711961"/>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2BDF-FC73-41B9-97A6-26111F3C02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A02F9A-10EF-4B4D-875C-CE8D6983AE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1401E7-C383-4717-877F-B8A01CDE5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F79442-F96C-41FF-895B-8EB211BBD553}"/>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6" name="Footer Placeholder 5">
            <a:extLst>
              <a:ext uri="{FF2B5EF4-FFF2-40B4-BE49-F238E27FC236}">
                <a16:creationId xmlns:a16="http://schemas.microsoft.com/office/drawing/2014/main" id="{4B542998-F2C7-4C79-B99C-A290E462C2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1DB336-8B0A-4958-B0F2-DA5701235AAA}"/>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1180185459"/>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3A19-6F01-486C-B4AE-29792F5406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6FBA6D-85E6-4C8B-BAE8-E7BA077ED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9D1450-68F7-4FA8-A53E-59DF7F0795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2C9F0D-2215-4BA9-9C04-CC852BF80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F1B0A6-66AE-4301-92D9-D76C23EF7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236A83-4969-4970-9DE7-E7E6B1B2A48B}"/>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8" name="Footer Placeholder 7">
            <a:extLst>
              <a:ext uri="{FF2B5EF4-FFF2-40B4-BE49-F238E27FC236}">
                <a16:creationId xmlns:a16="http://schemas.microsoft.com/office/drawing/2014/main" id="{9E98C13C-BCDC-489A-86AA-A1AD2AC7D8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4AADA5-64F1-4FF6-B092-45C764243991}"/>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2258740102"/>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CB9F-5E43-4DD5-B2C3-3CEF117915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1A6E8E-AC2E-4D11-BC00-D4A93CF3557F}"/>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4" name="Footer Placeholder 3">
            <a:extLst>
              <a:ext uri="{FF2B5EF4-FFF2-40B4-BE49-F238E27FC236}">
                <a16:creationId xmlns:a16="http://schemas.microsoft.com/office/drawing/2014/main" id="{AE5606BD-D800-4B67-8AE6-6FFFDC154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539507-E628-4649-B8E8-84397E8D0216}"/>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2388869268"/>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56110-24BE-4D81-8185-D5A39617B878}"/>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3" name="Footer Placeholder 2">
            <a:extLst>
              <a:ext uri="{FF2B5EF4-FFF2-40B4-BE49-F238E27FC236}">
                <a16:creationId xmlns:a16="http://schemas.microsoft.com/office/drawing/2014/main" id="{8AC35ACF-B3D9-486D-9E28-96A1C18ED8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19025F-C60A-479D-9ADE-415A2E06EA8A}"/>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533215244"/>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2191-1CD1-4298-BC8E-7B9BF101F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5A2C06-4463-4AC2-979E-1ED00BFEE7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1AF7FE-329E-4D36-989D-5BF640517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A2FC2-4DF1-4337-971A-E312A709C36D}"/>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6" name="Footer Placeholder 5">
            <a:extLst>
              <a:ext uri="{FF2B5EF4-FFF2-40B4-BE49-F238E27FC236}">
                <a16:creationId xmlns:a16="http://schemas.microsoft.com/office/drawing/2014/main" id="{E46B06E7-8883-4D5C-BAD5-3207FD4A1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A978A2-8B60-4048-9E60-BF1D1B44A81F}"/>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2936162461"/>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D657-8EE9-42B2-865E-350E9B922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23F8B5-E3BC-47EE-A9DC-4BE373FD6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768ED4-3086-4F18-80F1-3FD65D396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16DDF-2025-4268-829E-FAADCED96780}"/>
              </a:ext>
            </a:extLst>
          </p:cNvPr>
          <p:cNvSpPr>
            <a:spLocks noGrp="1"/>
          </p:cNvSpPr>
          <p:nvPr>
            <p:ph type="dt" sz="half" idx="10"/>
          </p:nvPr>
        </p:nvSpPr>
        <p:spPr/>
        <p:txBody>
          <a:bodyPr/>
          <a:lstStyle/>
          <a:p>
            <a:fld id="{C9B45A18-55AE-4F05-AE20-50611B656521}" type="datetimeFigureOut">
              <a:rPr lang="en-GB" smtClean="0"/>
              <a:t>21/01/2022</a:t>
            </a:fld>
            <a:endParaRPr lang="en-GB"/>
          </a:p>
        </p:txBody>
      </p:sp>
      <p:sp>
        <p:nvSpPr>
          <p:cNvPr id="6" name="Footer Placeholder 5">
            <a:extLst>
              <a:ext uri="{FF2B5EF4-FFF2-40B4-BE49-F238E27FC236}">
                <a16:creationId xmlns:a16="http://schemas.microsoft.com/office/drawing/2014/main" id="{8C3C5F17-8751-4CA5-BC1D-66BABFB18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BFB8AE-EE72-4797-8FAD-B3DB5585D369}"/>
              </a:ext>
            </a:extLst>
          </p:cNvPr>
          <p:cNvSpPr>
            <a:spLocks noGrp="1"/>
          </p:cNvSpPr>
          <p:nvPr>
            <p:ph type="sldNum" sz="quarter" idx="12"/>
          </p:nvPr>
        </p:nvSpPr>
        <p:spPr/>
        <p:txBody>
          <a:bodyPr/>
          <a:lstStyle/>
          <a:p>
            <a:fld id="{350075A9-FA13-4952-B342-8CED612F9CA2}" type="slidenum">
              <a:rPr lang="en-GB" smtClean="0"/>
              <a:t>‹#›</a:t>
            </a:fld>
            <a:endParaRPr lang="en-GB"/>
          </a:p>
        </p:txBody>
      </p:sp>
    </p:spTree>
    <p:extLst>
      <p:ext uri="{BB962C8B-B14F-4D97-AF65-F5344CB8AC3E}">
        <p14:creationId xmlns:p14="http://schemas.microsoft.com/office/powerpoint/2010/main" val="3289697875"/>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AC252-1467-4F53-9F70-6CD18C5F8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E651A0-235F-4D63-BBCA-4A2A5166D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AEFC9E-0838-47EB-A169-76DC98787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45A18-55AE-4F05-AE20-50611B656521}" type="datetimeFigureOut">
              <a:rPr lang="en-GB" smtClean="0"/>
              <a:t>21/01/2022</a:t>
            </a:fld>
            <a:endParaRPr lang="en-GB"/>
          </a:p>
        </p:txBody>
      </p:sp>
      <p:sp>
        <p:nvSpPr>
          <p:cNvPr id="5" name="Footer Placeholder 4">
            <a:extLst>
              <a:ext uri="{FF2B5EF4-FFF2-40B4-BE49-F238E27FC236}">
                <a16:creationId xmlns:a16="http://schemas.microsoft.com/office/drawing/2014/main" id="{CD94DB41-0D18-4F0C-B0AA-6978057B1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FCFCFC-43D1-48FA-B9D3-32578954F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075A9-FA13-4952-B342-8CED612F9CA2}" type="slidenum">
              <a:rPr lang="en-GB" smtClean="0"/>
              <a:t>‹#›</a:t>
            </a:fld>
            <a:endParaRPr lang="en-GB"/>
          </a:p>
        </p:txBody>
      </p:sp>
    </p:spTree>
    <p:extLst>
      <p:ext uri="{BB962C8B-B14F-4D97-AF65-F5344CB8AC3E}">
        <p14:creationId xmlns:p14="http://schemas.microsoft.com/office/powerpoint/2010/main" val="147587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1180E-3956-473F-9094-64FA56C647A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S5-6. Introduction To Motor Vehicle Maintenance</a:t>
            </a:r>
          </a:p>
        </p:txBody>
      </p:sp>
      <p:sp>
        <p:nvSpPr>
          <p:cNvPr id="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1CFC5B7-41C5-4E32-AA29-70A62C1DF509}"/>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000" dirty="0"/>
              <a:t>This Vocationally Related course is designed to engage and motivate 15-19 year-olds who are interested in learning about the automotive maintenance industry. This course requires the learner to complete an </a:t>
            </a:r>
            <a:r>
              <a:rPr lang="en-US" sz="2000" dirty="0" err="1"/>
              <a:t>Eportfolio</a:t>
            </a:r>
            <a:r>
              <a:rPr lang="en-US" sz="2000" dirty="0"/>
              <a:t> to record the knowledge and skills attained. This can be completed on a mobile smart phone, tablet, laptop etc. Students will also have access to </a:t>
            </a:r>
            <a:r>
              <a:rPr lang="en-US" sz="2000" dirty="0" err="1"/>
              <a:t>Elearning</a:t>
            </a:r>
            <a:r>
              <a:rPr lang="en-US" sz="2000" dirty="0"/>
              <a:t> course material allowing for study on the move. </a:t>
            </a:r>
          </a:p>
        </p:txBody>
      </p:sp>
      <p:pic>
        <p:nvPicPr>
          <p:cNvPr id="8" name="Content Placeholder 7">
            <a:extLst>
              <a:ext uri="{FF2B5EF4-FFF2-40B4-BE49-F238E27FC236}">
                <a16:creationId xmlns:a16="http://schemas.microsoft.com/office/drawing/2014/main" id="{A02ECC4D-285F-445F-BA0E-52EAAFCDDF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960"/>
          <a:stretch/>
        </p:blipFill>
        <p:spPr>
          <a:xfrm>
            <a:off x="6099048" y="707759"/>
            <a:ext cx="5458968" cy="5442482"/>
          </a:xfrm>
          <a:prstGeom prst="rect">
            <a:avLst/>
          </a:prstGeom>
        </p:spPr>
      </p:pic>
      <p:pic>
        <p:nvPicPr>
          <p:cNvPr id="4" name="Picture 3">
            <a:extLst>
              <a:ext uri="{FF2B5EF4-FFF2-40B4-BE49-F238E27FC236}">
                <a16:creationId xmlns:a16="http://schemas.microsoft.com/office/drawing/2014/main" id="{87433787-14A9-4326-9865-939328D6F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3208" y="142963"/>
            <a:ext cx="2056130" cy="905510"/>
          </a:xfrm>
          <a:prstGeom prst="rect">
            <a:avLst/>
          </a:prstGeom>
        </p:spPr>
      </p:pic>
    </p:spTree>
    <p:extLst>
      <p:ext uri="{BB962C8B-B14F-4D97-AF65-F5344CB8AC3E}">
        <p14:creationId xmlns:p14="http://schemas.microsoft.com/office/powerpoint/2010/main" val="4143553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50">
        <p15:prstTrans prst="fallOver"/>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3D2AF-E633-4202-840B-4CD1505AE9C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b="0" i="0" u="none" strike="noStrike" kern="1200">
                <a:solidFill>
                  <a:schemeClr val="tx1"/>
                </a:solidFill>
                <a:effectLst/>
                <a:latin typeface="+mj-lt"/>
                <a:ea typeface="+mj-ea"/>
                <a:cs typeface="+mj-cs"/>
              </a:rPr>
              <a:t>L1AM02 Tools, Equipment and Consumable Materials for Vehicle Maintenance</a:t>
            </a:r>
            <a:endParaRPr lang="en-US" sz="3000" kern="120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4AC38F-6F97-4221-839C-A99AA44D01E1}"/>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unit enables learners to develop knowledge, understanding and skills relating to the use of common tools and equipment used for vehicle maintenance and repairs; the unit also covers the appropriate selection and use of consumable materials used during these activities. </a:t>
            </a:r>
          </a:p>
        </p:txBody>
      </p:sp>
      <p:pic>
        <p:nvPicPr>
          <p:cNvPr id="6" name="Content Placeholder 5">
            <a:extLst>
              <a:ext uri="{FF2B5EF4-FFF2-40B4-BE49-F238E27FC236}">
                <a16:creationId xmlns:a16="http://schemas.microsoft.com/office/drawing/2014/main" id="{E789A9FD-F51C-464B-A323-768C73ACCF7E}"/>
              </a:ext>
            </a:extLst>
          </p:cNvPr>
          <p:cNvPicPr>
            <a:picLocks noGrp="1" noChangeAspect="1"/>
          </p:cNvPicPr>
          <p:nvPr>
            <p:ph sz="half" idx="2"/>
          </p:nvPr>
        </p:nvPicPr>
        <p:blipFill rotWithShape="1">
          <a:blip r:embed="rId2"/>
          <a:srcRect l="3555" r="19098" b="2"/>
          <a:stretch/>
        </p:blipFill>
        <p:spPr>
          <a:xfrm>
            <a:off x="6145461" y="640080"/>
            <a:ext cx="5366142" cy="5577840"/>
          </a:xfrm>
          <a:prstGeom prst="rect">
            <a:avLst/>
          </a:prstGeom>
        </p:spPr>
      </p:pic>
      <p:pic>
        <p:nvPicPr>
          <p:cNvPr id="5" name="Picture 4">
            <a:extLst>
              <a:ext uri="{FF2B5EF4-FFF2-40B4-BE49-F238E27FC236}">
                <a16:creationId xmlns:a16="http://schemas.microsoft.com/office/drawing/2014/main" id="{BD705F9E-721A-42E3-AB3C-6ED44D1F0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832" y="122396"/>
            <a:ext cx="2056130" cy="905510"/>
          </a:xfrm>
          <a:prstGeom prst="rect">
            <a:avLst/>
          </a:prstGeom>
        </p:spPr>
      </p:pic>
    </p:spTree>
    <p:extLst>
      <p:ext uri="{BB962C8B-B14F-4D97-AF65-F5344CB8AC3E}">
        <p14:creationId xmlns:p14="http://schemas.microsoft.com/office/powerpoint/2010/main" val="309960542"/>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65897-26FF-42B5-86B1-577D9BB6C28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800" b="0" i="0" u="none" strike="noStrike" kern="1200">
                <a:solidFill>
                  <a:schemeClr val="tx1"/>
                </a:solidFill>
                <a:effectLst/>
                <a:latin typeface="+mj-lt"/>
                <a:ea typeface="+mj-ea"/>
                <a:cs typeface="+mj-cs"/>
              </a:rPr>
              <a:t>L1AR04 Panel Removal and Refitting </a:t>
            </a:r>
            <a:endParaRPr lang="en-US" sz="3800" kern="1200">
              <a:solidFill>
                <a:schemeClr val="tx1"/>
              </a:solidFill>
              <a:latin typeface="+mj-lt"/>
              <a:ea typeface="+mj-ea"/>
              <a:cs typeface="+mj-cs"/>
            </a:endParaRPr>
          </a:p>
        </p:txBody>
      </p:sp>
      <p:sp>
        <p:nvSpPr>
          <p:cNvPr id="2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E18556-5A56-4733-979F-7C03015C46DD}"/>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unit enables learners to develop knowledge, understanding and skills associated with the removal and refitting of vehicle body panels which are secured with mechanical fastenings. The unit also requires learners to demonstrate how to isolate electrical systems associated with panel removal and refitting. </a:t>
            </a:r>
          </a:p>
        </p:txBody>
      </p:sp>
      <p:pic>
        <p:nvPicPr>
          <p:cNvPr id="6" name="Content Placeholder 5">
            <a:extLst>
              <a:ext uri="{FF2B5EF4-FFF2-40B4-BE49-F238E27FC236}">
                <a16:creationId xmlns:a16="http://schemas.microsoft.com/office/drawing/2014/main" id="{0795D91C-0AD7-4C38-9B4A-A14D35DBF59E}"/>
              </a:ext>
            </a:extLst>
          </p:cNvPr>
          <p:cNvPicPr>
            <a:picLocks noGrp="1" noChangeAspect="1"/>
          </p:cNvPicPr>
          <p:nvPr>
            <p:ph sz="half" idx="2"/>
          </p:nvPr>
        </p:nvPicPr>
        <p:blipFill rotWithShape="1">
          <a:blip r:embed="rId2"/>
          <a:srcRect l="29087" r="22266" b="-1"/>
          <a:stretch/>
        </p:blipFill>
        <p:spPr>
          <a:xfrm>
            <a:off x="6099048" y="707738"/>
            <a:ext cx="5458968" cy="5442524"/>
          </a:xfrm>
          <a:prstGeom prst="rect">
            <a:avLst/>
          </a:prstGeom>
        </p:spPr>
      </p:pic>
      <p:pic>
        <p:nvPicPr>
          <p:cNvPr id="5" name="Picture 4">
            <a:extLst>
              <a:ext uri="{FF2B5EF4-FFF2-40B4-BE49-F238E27FC236}">
                <a16:creationId xmlns:a16="http://schemas.microsoft.com/office/drawing/2014/main" id="{48173208-2CE3-4ECE-8FA2-5E3BC9872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832" y="122396"/>
            <a:ext cx="2056130" cy="905510"/>
          </a:xfrm>
          <a:prstGeom prst="rect">
            <a:avLst/>
          </a:prstGeom>
        </p:spPr>
      </p:pic>
    </p:spTree>
    <p:extLst>
      <p:ext uri="{BB962C8B-B14F-4D97-AF65-F5344CB8AC3E}">
        <p14:creationId xmlns:p14="http://schemas.microsoft.com/office/powerpoint/2010/main" val="2588009086"/>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40D8D-1FE4-4847-9C37-5124A507EAF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b="0" i="0" u="none" strike="noStrike" kern="1200">
                <a:solidFill>
                  <a:schemeClr val="tx1"/>
                </a:solidFill>
                <a:effectLst/>
                <a:latin typeface="+mj-lt"/>
                <a:ea typeface="+mj-ea"/>
                <a:cs typeface="+mj-cs"/>
              </a:rPr>
              <a:t>L1AR05 Minor Panel Damage Repairs</a:t>
            </a:r>
            <a:endParaRPr lang="en-US" sz="4200" kern="1200">
              <a:solidFill>
                <a:schemeClr val="tx1"/>
              </a:solidFill>
              <a:latin typeface="+mj-lt"/>
              <a:ea typeface="+mj-ea"/>
              <a:cs typeface="+mj-cs"/>
            </a:endParaRP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1EF60-27EC-46E8-8B3A-F43BB3B29700}"/>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unit enables learners to develop knowledge, understanding and skills associated with raising and shaping a minor dent which is located on a flat section of a vehicle panel. This unit also requires learners to demonstrate their skills in mixing, applying and shaping body fillers.</a:t>
            </a:r>
          </a:p>
        </p:txBody>
      </p:sp>
      <p:pic>
        <p:nvPicPr>
          <p:cNvPr id="6" name="Content Placeholder 5">
            <a:extLst>
              <a:ext uri="{FF2B5EF4-FFF2-40B4-BE49-F238E27FC236}">
                <a16:creationId xmlns:a16="http://schemas.microsoft.com/office/drawing/2014/main" id="{F8E6B6E5-9907-4C31-AAC8-8F9446484413}"/>
              </a:ext>
            </a:extLst>
          </p:cNvPr>
          <p:cNvPicPr>
            <a:picLocks noGrp="1" noChangeAspect="1"/>
          </p:cNvPicPr>
          <p:nvPr>
            <p:ph sz="half" idx="2"/>
          </p:nvPr>
        </p:nvPicPr>
        <p:blipFill rotWithShape="1">
          <a:blip r:embed="rId2"/>
          <a:srcRect l="26892" r="6155" b="-1"/>
          <a:stretch/>
        </p:blipFill>
        <p:spPr>
          <a:xfrm>
            <a:off x="6099048" y="707765"/>
            <a:ext cx="5458968" cy="5442470"/>
          </a:xfrm>
          <a:prstGeom prst="rect">
            <a:avLst/>
          </a:prstGeom>
        </p:spPr>
      </p:pic>
      <p:pic>
        <p:nvPicPr>
          <p:cNvPr id="5" name="Picture 4">
            <a:extLst>
              <a:ext uri="{FF2B5EF4-FFF2-40B4-BE49-F238E27FC236}">
                <a16:creationId xmlns:a16="http://schemas.microsoft.com/office/drawing/2014/main" id="{5BFD179D-2E0C-4771-80CF-0FC1F79E1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832" y="122396"/>
            <a:ext cx="2056130" cy="905510"/>
          </a:xfrm>
          <a:prstGeom prst="rect">
            <a:avLst/>
          </a:prstGeom>
        </p:spPr>
      </p:pic>
    </p:spTree>
    <p:extLst>
      <p:ext uri="{BB962C8B-B14F-4D97-AF65-F5344CB8AC3E}">
        <p14:creationId xmlns:p14="http://schemas.microsoft.com/office/powerpoint/2010/main" val="3496242354"/>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B17CD-4FF8-407D-B04A-B525E0F47F1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b="0" i="0" u="none" strike="noStrike" kern="1200">
                <a:solidFill>
                  <a:schemeClr val="tx1"/>
                </a:solidFill>
                <a:effectLst/>
                <a:latin typeface="+mj-lt"/>
                <a:ea typeface="+mj-ea"/>
                <a:cs typeface="+mj-cs"/>
              </a:rPr>
              <a:t>L1AR09 Vehicle Paint Preparation </a:t>
            </a:r>
            <a:endParaRPr lang="en-US" sz="5000" kern="1200">
              <a:solidFill>
                <a:schemeClr val="tx1"/>
              </a:solidFill>
              <a:latin typeface="+mj-lt"/>
              <a:ea typeface="+mj-ea"/>
              <a:cs typeface="+mj-cs"/>
            </a:endParaRPr>
          </a:p>
        </p:txBody>
      </p:sp>
      <p:sp>
        <p:nvSpPr>
          <p:cNvPr id="2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26297D-E19B-40E6-9448-DBD94DA347C4}"/>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unit enables learners to develop knowledge, understanding and skills associated with preparing a previously painted steel surface using hand and machine sanding methods. This unit also requires learners to demonstrate their skills in using a range of abrasives whist carrying out paint preparation.</a:t>
            </a:r>
          </a:p>
        </p:txBody>
      </p:sp>
      <p:pic>
        <p:nvPicPr>
          <p:cNvPr id="6" name="Content Placeholder 5">
            <a:extLst>
              <a:ext uri="{FF2B5EF4-FFF2-40B4-BE49-F238E27FC236}">
                <a16:creationId xmlns:a16="http://schemas.microsoft.com/office/drawing/2014/main" id="{11B7148C-E434-41C2-A8EF-05CDB52D2B2D}"/>
              </a:ext>
            </a:extLst>
          </p:cNvPr>
          <p:cNvPicPr>
            <a:picLocks noGrp="1" noChangeAspect="1"/>
          </p:cNvPicPr>
          <p:nvPr>
            <p:ph sz="half" idx="2"/>
          </p:nvPr>
        </p:nvPicPr>
        <p:blipFill rotWithShape="1">
          <a:blip r:embed="rId2"/>
          <a:srcRect t="23041" b="10660"/>
          <a:stretch/>
        </p:blipFill>
        <p:spPr>
          <a:xfrm>
            <a:off x="6099048" y="707766"/>
            <a:ext cx="5458968" cy="5442468"/>
          </a:xfrm>
          <a:prstGeom prst="rect">
            <a:avLst/>
          </a:prstGeom>
        </p:spPr>
      </p:pic>
      <p:pic>
        <p:nvPicPr>
          <p:cNvPr id="5" name="Picture 4">
            <a:extLst>
              <a:ext uri="{FF2B5EF4-FFF2-40B4-BE49-F238E27FC236}">
                <a16:creationId xmlns:a16="http://schemas.microsoft.com/office/drawing/2014/main" id="{916E93D0-FBDD-4138-8FA0-B3E46322A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832" y="122396"/>
            <a:ext cx="2056130" cy="905510"/>
          </a:xfrm>
          <a:prstGeom prst="rect">
            <a:avLst/>
          </a:prstGeom>
        </p:spPr>
      </p:pic>
    </p:spTree>
    <p:extLst>
      <p:ext uri="{BB962C8B-B14F-4D97-AF65-F5344CB8AC3E}">
        <p14:creationId xmlns:p14="http://schemas.microsoft.com/office/powerpoint/2010/main" val="3231135378"/>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BFAA0-C12D-489C-90AA-46CF7A9A4021}"/>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b="0" i="0" u="none" strike="noStrike" kern="1200">
                <a:solidFill>
                  <a:schemeClr val="tx1"/>
                </a:solidFill>
                <a:effectLst/>
                <a:latin typeface="+mj-lt"/>
                <a:ea typeface="+mj-ea"/>
                <a:cs typeface="+mj-cs"/>
              </a:rPr>
              <a:t>L1AR12 Primer Preparation and Application Techniques </a:t>
            </a:r>
            <a:endParaRPr lang="en-US" sz="3000" kern="1200">
              <a:solidFill>
                <a:schemeClr val="tx1"/>
              </a:solidFill>
              <a:latin typeface="+mj-lt"/>
              <a:ea typeface="+mj-ea"/>
              <a:cs typeface="+mj-cs"/>
            </a:endParaRPr>
          </a:p>
        </p:txBody>
      </p:sp>
      <p:sp>
        <p:nvSpPr>
          <p:cNvPr id="3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5B94B4-EBE8-426B-A588-BDACE518CBDD}"/>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a:t>This unit enables learners to develop knowledge, understanding and skills associated with preparing unpainted and previously painted steel panels and applying primers and sealers to a small vehicle panel in a vertical position. </a:t>
            </a:r>
            <a:r>
              <a:rPr lang="en-US" sz="2200" dirty="0"/>
              <a:t>This unit also requires learners to demonstrate their skills in selecting and using technical information, mixing and applying primers and sealers.</a:t>
            </a:r>
          </a:p>
        </p:txBody>
      </p:sp>
      <p:pic>
        <p:nvPicPr>
          <p:cNvPr id="6" name="Content Placeholder 5">
            <a:extLst>
              <a:ext uri="{FF2B5EF4-FFF2-40B4-BE49-F238E27FC236}">
                <a16:creationId xmlns:a16="http://schemas.microsoft.com/office/drawing/2014/main" id="{9462712F-43AA-4BEA-BF77-7ED89676CBAA}"/>
              </a:ext>
            </a:extLst>
          </p:cNvPr>
          <p:cNvPicPr>
            <a:picLocks noGrp="1" noChangeAspect="1"/>
          </p:cNvPicPr>
          <p:nvPr>
            <p:ph sz="half" idx="2"/>
          </p:nvPr>
        </p:nvPicPr>
        <p:blipFill rotWithShape="1">
          <a:blip r:embed="rId2"/>
          <a:srcRect r="33299"/>
          <a:stretch/>
        </p:blipFill>
        <p:spPr>
          <a:xfrm>
            <a:off x="6099048" y="707741"/>
            <a:ext cx="5458968" cy="5442517"/>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D9F32BFF-5133-4AFD-9F02-32D0B0949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832" y="122396"/>
            <a:ext cx="2056130" cy="905510"/>
          </a:xfrm>
          <a:prstGeom prst="rect">
            <a:avLst/>
          </a:prstGeom>
        </p:spPr>
      </p:pic>
    </p:spTree>
    <p:extLst>
      <p:ext uri="{BB962C8B-B14F-4D97-AF65-F5344CB8AC3E}">
        <p14:creationId xmlns:p14="http://schemas.microsoft.com/office/powerpoint/2010/main" val="3763816942"/>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83A2A-18D0-4EF8-ABDF-56EB64D545C0}"/>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400" kern="1200">
                <a:solidFill>
                  <a:schemeClr val="tx1"/>
                </a:solidFill>
                <a:latin typeface="+mj-lt"/>
                <a:ea typeface="+mj-ea"/>
                <a:cs typeface="+mj-cs"/>
              </a:rPr>
              <a:t>Unit L1AM01: Health and Safety in the Workplace </a:t>
            </a:r>
          </a:p>
        </p:txBody>
      </p:sp>
      <p:sp>
        <p:nvSpPr>
          <p:cNvPr id="3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803FE5C-C8F8-4CCF-8A73-C36DC6B6CE2E}"/>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000" dirty="0"/>
              <a:t>This unit enables learners to develop knowledge, understanding and skills of the health and safety requirements when carrying out simple maintenance and repair tasks in the workplace. This unit covers the general requirements of health and safety in the workplace including personal responsibilities, common hazards and risks, manual handling, health and safety information, fire prevention and emergency evacuation procedures. </a:t>
            </a:r>
          </a:p>
          <a:p>
            <a:endParaRPr lang="en-US" sz="2000" dirty="0"/>
          </a:p>
        </p:txBody>
      </p:sp>
      <p:pic>
        <p:nvPicPr>
          <p:cNvPr id="9" name="Content Placeholder 8">
            <a:extLst>
              <a:ext uri="{FF2B5EF4-FFF2-40B4-BE49-F238E27FC236}">
                <a16:creationId xmlns:a16="http://schemas.microsoft.com/office/drawing/2014/main" id="{0673EB49-5DC0-4EEA-BB39-AA2185EE6D40}"/>
              </a:ext>
            </a:extLst>
          </p:cNvPr>
          <p:cNvPicPr>
            <a:picLocks noGrp="1" noChangeAspect="1"/>
          </p:cNvPicPr>
          <p:nvPr>
            <p:ph sz="half" idx="2"/>
          </p:nvPr>
        </p:nvPicPr>
        <p:blipFill rotWithShape="1">
          <a:blip r:embed="rId2"/>
          <a:srcRect l="8431" r="21858"/>
          <a:stretch/>
        </p:blipFill>
        <p:spPr>
          <a:xfrm>
            <a:off x="6099048" y="707777"/>
            <a:ext cx="5458968" cy="5442445"/>
          </a:xfrm>
          <a:prstGeom prst="rect">
            <a:avLst/>
          </a:prstGeom>
        </p:spPr>
      </p:pic>
      <p:pic>
        <p:nvPicPr>
          <p:cNvPr id="4" name="Picture 3">
            <a:extLst>
              <a:ext uri="{FF2B5EF4-FFF2-40B4-BE49-F238E27FC236}">
                <a16:creationId xmlns:a16="http://schemas.microsoft.com/office/drawing/2014/main" id="{BC7E9604-18A3-4003-9280-96C8F31A8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589" y="122396"/>
            <a:ext cx="2056130" cy="905510"/>
          </a:xfrm>
          <a:prstGeom prst="rect">
            <a:avLst/>
          </a:prstGeom>
        </p:spPr>
      </p:pic>
    </p:spTree>
    <p:extLst>
      <p:ext uri="{BB962C8B-B14F-4D97-AF65-F5344CB8AC3E}">
        <p14:creationId xmlns:p14="http://schemas.microsoft.com/office/powerpoint/2010/main" val="422030226"/>
      </p:ext>
    </p:extLst>
  </p:cSld>
  <p:clrMapOvr>
    <a:masterClrMapping/>
  </p:clrMapOvr>
  <mc:AlternateContent xmlns:mc="http://schemas.openxmlformats.org/markup-compatibility/2006">
    <mc:Choice xmlns:p14="http://schemas.microsoft.com/office/powerpoint/2010/main" Requires="p14">
      <p:transition p14:dur="250" advClick="0" advTm="20000">
        <p14:reveal/>
      </p:transition>
    </mc:Choice>
    <mc:Fallback>
      <p:transition advClick="0"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55245-6731-47F8-B05B-358C8572AEC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2600" kern="1200">
                <a:solidFill>
                  <a:schemeClr val="tx1"/>
                </a:solidFill>
                <a:latin typeface="+mj-lt"/>
                <a:ea typeface="+mj-ea"/>
                <a:cs typeface="+mj-cs"/>
              </a:rPr>
              <a:t>Unit L1AM02: Tools, Equipment and Consumable Materials for Vehicle Maintenance</a:t>
            </a: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5EA5539-5C43-4B63-937E-EE37AD258887}"/>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 This unit enables learners to develop knowledge, understanding and skills relating to the use of common tools and equipment used for vehicle maintenance and repairs; the unit also covers the appropriate selection and use of consumable materials used during these activities. </a:t>
            </a:r>
          </a:p>
        </p:txBody>
      </p:sp>
      <p:pic>
        <p:nvPicPr>
          <p:cNvPr id="6" name="Content Placeholder 5">
            <a:extLst>
              <a:ext uri="{FF2B5EF4-FFF2-40B4-BE49-F238E27FC236}">
                <a16:creationId xmlns:a16="http://schemas.microsoft.com/office/drawing/2014/main" id="{9F1E8CD6-722C-4766-8EEC-C4FF20A7304A}"/>
              </a:ext>
            </a:extLst>
          </p:cNvPr>
          <p:cNvPicPr>
            <a:picLocks noGrp="1" noChangeAspect="1"/>
          </p:cNvPicPr>
          <p:nvPr>
            <p:ph sz="half" idx="2"/>
          </p:nvPr>
        </p:nvPicPr>
        <p:blipFill rotWithShape="1">
          <a:blip r:embed="rId2"/>
          <a:srcRect l="26502" r="9477" b="-1"/>
          <a:stretch/>
        </p:blipFill>
        <p:spPr>
          <a:xfrm>
            <a:off x="6145438" y="640080"/>
            <a:ext cx="5366187" cy="5577840"/>
          </a:xfrm>
          <a:prstGeom prst="rect">
            <a:avLst/>
          </a:prstGeom>
        </p:spPr>
      </p:pic>
      <p:pic>
        <p:nvPicPr>
          <p:cNvPr id="5" name="Picture 4">
            <a:extLst>
              <a:ext uri="{FF2B5EF4-FFF2-40B4-BE49-F238E27FC236}">
                <a16:creationId xmlns:a16="http://schemas.microsoft.com/office/drawing/2014/main" id="{B3DBF733-EF3A-4612-A3AA-76575EE7C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7178" y="122396"/>
            <a:ext cx="2056130" cy="905510"/>
          </a:xfrm>
          <a:prstGeom prst="rect">
            <a:avLst/>
          </a:prstGeom>
        </p:spPr>
      </p:pic>
    </p:spTree>
    <p:extLst>
      <p:ext uri="{BB962C8B-B14F-4D97-AF65-F5344CB8AC3E}">
        <p14:creationId xmlns:p14="http://schemas.microsoft.com/office/powerpoint/2010/main" val="3897554429"/>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6FEE6-9C5D-4562-832F-055F88788DC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Unit L1AM03: Engine Operation and Components</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FCAD05-D97E-4171-9236-E2A5FE7A3F8B}"/>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unit enables learners to develop knowledge, understanding and skills associated with the basic operation of common internal combustion engines and components. The unit also requires learners to carry out routine engine maintenance procedures.</a:t>
            </a:r>
          </a:p>
        </p:txBody>
      </p:sp>
      <p:pic>
        <p:nvPicPr>
          <p:cNvPr id="6" name="Content Placeholder 5">
            <a:extLst>
              <a:ext uri="{FF2B5EF4-FFF2-40B4-BE49-F238E27FC236}">
                <a16:creationId xmlns:a16="http://schemas.microsoft.com/office/drawing/2014/main" id="{B7A38BE3-F120-4C9C-B962-9FAE6C252FB6}"/>
              </a:ext>
            </a:extLst>
          </p:cNvPr>
          <p:cNvPicPr>
            <a:picLocks noGrp="1" noChangeAspect="1"/>
          </p:cNvPicPr>
          <p:nvPr>
            <p:ph sz="half" idx="2"/>
          </p:nvPr>
        </p:nvPicPr>
        <p:blipFill rotWithShape="1">
          <a:blip r:embed="rId2"/>
          <a:srcRect l="19216" r="16180" b="2"/>
          <a:stretch/>
        </p:blipFill>
        <p:spPr>
          <a:xfrm>
            <a:off x="6145430" y="640080"/>
            <a:ext cx="5366204" cy="5577840"/>
          </a:xfrm>
          <a:prstGeom prst="rect">
            <a:avLst/>
          </a:prstGeom>
        </p:spPr>
      </p:pic>
      <p:pic>
        <p:nvPicPr>
          <p:cNvPr id="5" name="Picture 4">
            <a:extLst>
              <a:ext uri="{FF2B5EF4-FFF2-40B4-BE49-F238E27FC236}">
                <a16:creationId xmlns:a16="http://schemas.microsoft.com/office/drawing/2014/main" id="{A112CF98-D797-44F8-9650-903EE2182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9542" y="122396"/>
            <a:ext cx="2056130" cy="905510"/>
          </a:xfrm>
          <a:prstGeom prst="rect">
            <a:avLst/>
          </a:prstGeom>
        </p:spPr>
      </p:pic>
    </p:spTree>
    <p:extLst>
      <p:ext uri="{BB962C8B-B14F-4D97-AF65-F5344CB8AC3E}">
        <p14:creationId xmlns:p14="http://schemas.microsoft.com/office/powerpoint/2010/main" val="891980075"/>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5CCFCF-D4E1-49DE-AB83-AAF82B0A920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t>Unit L1AM06: Spark Ignition System Components and Maintenance </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14E43C2-37E5-4E2E-9560-5554B3772DF9}"/>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indent="0">
              <a:buNone/>
            </a:pPr>
            <a:r>
              <a:rPr lang="en-US" sz="2200" dirty="0"/>
              <a:t>This unit enables learners to develop knowledge, understanding and skills associated with the basic operation of spark ignition system components. This unit also requires learners to carry out routine spark ignition maintenance procedures. </a:t>
            </a:r>
          </a:p>
        </p:txBody>
      </p:sp>
      <p:pic>
        <p:nvPicPr>
          <p:cNvPr id="8" name="Content Placeholder 7">
            <a:extLst>
              <a:ext uri="{FF2B5EF4-FFF2-40B4-BE49-F238E27FC236}">
                <a16:creationId xmlns:a16="http://schemas.microsoft.com/office/drawing/2014/main" id="{D869E3ED-AACF-4900-AFE7-31B536CB9A71}"/>
              </a:ext>
            </a:extLst>
          </p:cNvPr>
          <p:cNvPicPr>
            <a:picLocks noGrp="1" noChangeAspect="1"/>
          </p:cNvPicPr>
          <p:nvPr>
            <p:ph sz="half" idx="2"/>
          </p:nvPr>
        </p:nvPicPr>
        <p:blipFill rotWithShape="1">
          <a:blip r:embed="rId2"/>
          <a:srcRect l="15863" r="37082" b="-2"/>
          <a:stretch/>
        </p:blipFill>
        <p:spPr>
          <a:xfrm>
            <a:off x="7675658" y="2093976"/>
            <a:ext cx="3941064" cy="4096512"/>
          </a:xfrm>
          <a:prstGeom prst="rect">
            <a:avLst/>
          </a:prstGeom>
        </p:spPr>
      </p:pic>
      <p:pic>
        <p:nvPicPr>
          <p:cNvPr id="7" name="Picture 6">
            <a:extLst>
              <a:ext uri="{FF2B5EF4-FFF2-40B4-BE49-F238E27FC236}">
                <a16:creationId xmlns:a16="http://schemas.microsoft.com/office/drawing/2014/main" id="{6EADF5B5-CD04-401C-B795-DDAE35F1D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870" y="214757"/>
            <a:ext cx="2056130" cy="905510"/>
          </a:xfrm>
          <a:prstGeom prst="rect">
            <a:avLst/>
          </a:prstGeom>
        </p:spPr>
      </p:pic>
    </p:spTree>
    <p:extLst>
      <p:ext uri="{BB962C8B-B14F-4D97-AF65-F5344CB8AC3E}">
        <p14:creationId xmlns:p14="http://schemas.microsoft.com/office/powerpoint/2010/main" val="1225038854"/>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F5D48-D7AE-4047-A37A-2CF54CAED7BD}"/>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Unit L1AM10: Steering System Components and Maintenance </a:t>
            </a:r>
          </a:p>
        </p:txBody>
      </p:sp>
      <p:sp>
        <p:nvSpPr>
          <p:cNvPr id="2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F761B7-C35A-4407-AD8B-BE3EE2EA7130}"/>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unit enables learners to develop knowledge, understanding and skills associated with the basic operation of steering system components. This unit also requires learners to carry out routine steering system maintenance procedures. </a:t>
            </a:r>
          </a:p>
        </p:txBody>
      </p:sp>
      <p:pic>
        <p:nvPicPr>
          <p:cNvPr id="6" name="Content Placeholder 5">
            <a:extLst>
              <a:ext uri="{FF2B5EF4-FFF2-40B4-BE49-F238E27FC236}">
                <a16:creationId xmlns:a16="http://schemas.microsoft.com/office/drawing/2014/main" id="{0E434C8E-3831-4C9D-B8F6-0DEC193F7755}"/>
              </a:ext>
            </a:extLst>
          </p:cNvPr>
          <p:cNvPicPr>
            <a:picLocks noGrp="1" noChangeAspect="1"/>
          </p:cNvPicPr>
          <p:nvPr>
            <p:ph sz="half" idx="2"/>
          </p:nvPr>
        </p:nvPicPr>
        <p:blipFill rotWithShape="1">
          <a:blip r:embed="rId2"/>
          <a:srcRect l="25481" r="7886" b="-2"/>
          <a:stretch/>
        </p:blipFill>
        <p:spPr>
          <a:xfrm>
            <a:off x="6145419" y="640080"/>
            <a:ext cx="5366226" cy="5577840"/>
          </a:xfrm>
          <a:prstGeom prst="rect">
            <a:avLst/>
          </a:prstGeom>
        </p:spPr>
      </p:pic>
      <p:pic>
        <p:nvPicPr>
          <p:cNvPr id="5" name="Picture 4">
            <a:extLst>
              <a:ext uri="{FF2B5EF4-FFF2-40B4-BE49-F238E27FC236}">
                <a16:creationId xmlns:a16="http://schemas.microsoft.com/office/drawing/2014/main" id="{9CB3763C-6301-4363-9E2A-84EC961B7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8425" y="108522"/>
            <a:ext cx="2056130" cy="905510"/>
          </a:xfrm>
          <a:prstGeom prst="rect">
            <a:avLst/>
          </a:prstGeom>
        </p:spPr>
      </p:pic>
    </p:spTree>
    <p:extLst>
      <p:ext uri="{BB962C8B-B14F-4D97-AF65-F5344CB8AC3E}">
        <p14:creationId xmlns:p14="http://schemas.microsoft.com/office/powerpoint/2010/main" val="2163199029"/>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6890A95-6A6B-4BA3-9E20-B8FD9295598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Unit L1AM11: Suspension System Components and Maintenance </a:t>
            </a:r>
          </a:p>
        </p:txBody>
      </p:sp>
      <p:sp>
        <p:nvSpPr>
          <p:cNvPr id="2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EA1DFDB-0CA8-4A16-A011-3DA9F9CADC60}"/>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unit enables learners to develop knowledge, understanding and skills associated with the basic operation of suspension system components. This unit also requires learners to carry out routine suspension system maintenance procedures. </a:t>
            </a:r>
          </a:p>
        </p:txBody>
      </p:sp>
      <p:pic>
        <p:nvPicPr>
          <p:cNvPr id="9" name="Content Placeholder 8">
            <a:extLst>
              <a:ext uri="{FF2B5EF4-FFF2-40B4-BE49-F238E27FC236}">
                <a16:creationId xmlns:a16="http://schemas.microsoft.com/office/drawing/2014/main" id="{7CCC0490-2E4B-49F6-AE2C-D23668E8E91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531" r="12242"/>
          <a:stretch/>
        </p:blipFill>
        <p:spPr>
          <a:xfrm>
            <a:off x="6099048" y="707752"/>
            <a:ext cx="5458968" cy="5442496"/>
          </a:xfrm>
          <a:prstGeom prst="rect">
            <a:avLst/>
          </a:prstGeom>
        </p:spPr>
      </p:pic>
      <p:pic>
        <p:nvPicPr>
          <p:cNvPr id="8" name="Picture 7">
            <a:extLst>
              <a:ext uri="{FF2B5EF4-FFF2-40B4-BE49-F238E27FC236}">
                <a16:creationId xmlns:a16="http://schemas.microsoft.com/office/drawing/2014/main" id="{62D75260-8819-4964-8701-A7966485E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832" y="122396"/>
            <a:ext cx="2056130" cy="905510"/>
          </a:xfrm>
          <a:prstGeom prst="rect">
            <a:avLst/>
          </a:prstGeom>
        </p:spPr>
      </p:pic>
    </p:spTree>
    <p:extLst>
      <p:ext uri="{BB962C8B-B14F-4D97-AF65-F5344CB8AC3E}">
        <p14:creationId xmlns:p14="http://schemas.microsoft.com/office/powerpoint/2010/main" val="749048463"/>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E329F-9EC6-4665-8CA8-721907C11F4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S5-6. INTRODUCTION TO AUTOMOTIVE BODY REPAIR &amp; REFINISHING </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F5D986-680C-49F7-921A-E7CCBCF8C3DC}"/>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200" dirty="0"/>
              <a:t>This Vocationally Related course is designed to engage and motivate 15-19 year-olds who are interested in learning about the automotive repair industry. This course requires the learner to complete an </a:t>
            </a:r>
            <a:r>
              <a:rPr lang="en-US" sz="2200" dirty="0" err="1"/>
              <a:t>eportfolio</a:t>
            </a:r>
            <a:r>
              <a:rPr lang="en-US" sz="2200" dirty="0"/>
              <a:t> to record the knowledge and skills attained. This can be completed on a mobile smart phone, tablet, laptop etc. Students will also have access to </a:t>
            </a:r>
            <a:r>
              <a:rPr lang="en-US" sz="2200" dirty="0" err="1"/>
              <a:t>elearning</a:t>
            </a:r>
            <a:r>
              <a:rPr lang="en-US" sz="2200" dirty="0"/>
              <a:t> course material allowing for study on the move. </a:t>
            </a:r>
          </a:p>
        </p:txBody>
      </p:sp>
      <p:pic>
        <p:nvPicPr>
          <p:cNvPr id="6" name="Content Placeholder 5">
            <a:extLst>
              <a:ext uri="{FF2B5EF4-FFF2-40B4-BE49-F238E27FC236}">
                <a16:creationId xmlns:a16="http://schemas.microsoft.com/office/drawing/2014/main" id="{7BB063F3-846B-416B-8B6F-114B29F10B19}"/>
              </a:ext>
            </a:extLst>
          </p:cNvPr>
          <p:cNvPicPr>
            <a:picLocks noGrp="1" noChangeAspect="1"/>
          </p:cNvPicPr>
          <p:nvPr>
            <p:ph sz="half" idx="2"/>
          </p:nvPr>
        </p:nvPicPr>
        <p:blipFill rotWithShape="1">
          <a:blip r:embed="rId2"/>
          <a:srcRect l="20913" r="9747" b="1"/>
          <a:stretch/>
        </p:blipFill>
        <p:spPr>
          <a:xfrm>
            <a:off x="6145432" y="640080"/>
            <a:ext cx="5366200" cy="5577840"/>
          </a:xfrm>
          <a:prstGeom prst="rect">
            <a:avLst/>
          </a:prstGeom>
        </p:spPr>
      </p:pic>
      <p:pic>
        <p:nvPicPr>
          <p:cNvPr id="5" name="Picture 4">
            <a:extLst>
              <a:ext uri="{FF2B5EF4-FFF2-40B4-BE49-F238E27FC236}">
                <a16:creationId xmlns:a16="http://schemas.microsoft.com/office/drawing/2014/main" id="{C2AE7B22-84A0-4E75-BBF7-97F78EB61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870" y="0"/>
            <a:ext cx="2056130" cy="905510"/>
          </a:xfrm>
          <a:prstGeom prst="rect">
            <a:avLst/>
          </a:prstGeom>
        </p:spPr>
      </p:pic>
    </p:spTree>
    <p:extLst>
      <p:ext uri="{BB962C8B-B14F-4D97-AF65-F5344CB8AC3E}">
        <p14:creationId xmlns:p14="http://schemas.microsoft.com/office/powerpoint/2010/main" val="3938823868"/>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2CE5C-508C-4A0E-A844-E25EFB52D92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800" b="0" i="0" u="none" strike="noStrike" kern="1200">
                <a:solidFill>
                  <a:schemeClr val="tx1"/>
                </a:solidFill>
                <a:effectLst/>
                <a:latin typeface="+mj-lt"/>
                <a:ea typeface="+mj-ea"/>
                <a:cs typeface="+mj-cs"/>
              </a:rPr>
              <a:t>L1AM01 Health and Safety in the Workplace</a:t>
            </a:r>
            <a:endParaRPr lang="en-US" sz="3800" kern="120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E565D9-B662-4382-8FAC-0F4D9DC551FB}"/>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sz="2000" dirty="0"/>
              <a:t>This unit enables learners to develop knowledge, understanding and skills of the health and safety requirements when carrying out simple maintenance and repair tasks in the workplace. This unit covers the general requirements of health and safety in the workplace including personal responsibilities, common hazards and risks, manual handling, health and safety information, fire prevention and emergency evacuation procedures. </a:t>
            </a:r>
          </a:p>
        </p:txBody>
      </p:sp>
      <p:pic>
        <p:nvPicPr>
          <p:cNvPr id="6" name="Content Placeholder 5">
            <a:extLst>
              <a:ext uri="{FF2B5EF4-FFF2-40B4-BE49-F238E27FC236}">
                <a16:creationId xmlns:a16="http://schemas.microsoft.com/office/drawing/2014/main" id="{0D0457CB-35A9-43E4-A950-A88132B68DB2}"/>
              </a:ext>
            </a:extLst>
          </p:cNvPr>
          <p:cNvPicPr>
            <a:picLocks noGrp="1" noChangeAspect="1"/>
          </p:cNvPicPr>
          <p:nvPr>
            <p:ph sz="half" idx="2"/>
          </p:nvPr>
        </p:nvPicPr>
        <p:blipFill rotWithShape="1">
          <a:blip r:embed="rId2"/>
          <a:srcRect l="2847" r="949" b="2"/>
          <a:stretch/>
        </p:blipFill>
        <p:spPr>
          <a:xfrm>
            <a:off x="6145426" y="1023576"/>
            <a:ext cx="5366212" cy="5194343"/>
          </a:xfrm>
          <a:prstGeom prst="rect">
            <a:avLst/>
          </a:prstGeom>
        </p:spPr>
      </p:pic>
      <p:pic>
        <p:nvPicPr>
          <p:cNvPr id="5" name="Picture 4">
            <a:extLst>
              <a:ext uri="{FF2B5EF4-FFF2-40B4-BE49-F238E27FC236}">
                <a16:creationId xmlns:a16="http://schemas.microsoft.com/office/drawing/2014/main" id="{6FAA2C05-EDF5-460E-B838-712B474A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1110" y="118067"/>
            <a:ext cx="2056130" cy="905510"/>
          </a:xfrm>
          <a:prstGeom prst="rect">
            <a:avLst/>
          </a:prstGeom>
        </p:spPr>
      </p:pic>
    </p:spTree>
    <p:extLst>
      <p:ext uri="{BB962C8B-B14F-4D97-AF65-F5344CB8AC3E}">
        <p14:creationId xmlns:p14="http://schemas.microsoft.com/office/powerpoint/2010/main" val="764699781"/>
      </p:ext>
    </p:extLst>
  </p:cSld>
  <p:clrMapOvr>
    <a:masterClrMapping/>
  </p:clrMapOvr>
  <mc:AlternateContent xmlns:mc="http://schemas.openxmlformats.org/markup-compatibility/2006">
    <mc:Choice xmlns:p14="http://schemas.microsoft.com/office/powerpoint/2010/main" Requires="p14">
      <p:transition p14:dur="250">
        <p14:reveal/>
      </p:transition>
    </mc:Choice>
    <mc:Fallback>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813</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S5-6. Introduction To Motor Vehicle Maintenance</vt:lpstr>
      <vt:lpstr>Unit L1AM01: Health and Safety in the Workplace </vt:lpstr>
      <vt:lpstr>Unit L1AM02: Tools, Equipment and Consumable Materials for Vehicle Maintenance</vt:lpstr>
      <vt:lpstr>Unit L1AM03: Engine Operation and Components</vt:lpstr>
      <vt:lpstr>Unit L1AM06: Spark Ignition System Components and Maintenance </vt:lpstr>
      <vt:lpstr>Unit L1AM10: Steering System Components and Maintenance </vt:lpstr>
      <vt:lpstr>Unit L1AM11: Suspension System Components and Maintenance </vt:lpstr>
      <vt:lpstr>S5-6. INTRODUCTION TO AUTOMOTIVE BODY REPAIR &amp; REFINISHING </vt:lpstr>
      <vt:lpstr>L1AM01 Health and Safety in the Workplace</vt:lpstr>
      <vt:lpstr>L1AM02 Tools, Equipment and Consumable Materials for Vehicle Maintenance</vt:lpstr>
      <vt:lpstr>L1AR04 Panel Removal and Refitting </vt:lpstr>
      <vt:lpstr>L1AR05 Minor Panel Damage Repairs</vt:lpstr>
      <vt:lpstr>L1AR09 Vehicle Paint Preparation </vt:lpstr>
      <vt:lpstr>L1AR12 Primer Preparation and Application Techniques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Motor Vehicle Maintenance</dc:title>
  <dc:creator>Ryan Horn</dc:creator>
  <cp:lastModifiedBy>Ryan Horn</cp:lastModifiedBy>
  <cp:revision>8</cp:revision>
  <dcterms:created xsi:type="dcterms:W3CDTF">2022-01-21T09:34:04Z</dcterms:created>
  <dcterms:modified xsi:type="dcterms:W3CDTF">2022-01-21T11:30:54Z</dcterms:modified>
</cp:coreProperties>
</file>